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3" r:id="rId3"/>
    <p:sldId id="285" r:id="rId4"/>
    <p:sldId id="287" r:id="rId5"/>
    <p:sldId id="286" r:id="rId6"/>
    <p:sldId id="288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EAB3-74F8-4FF9-99C1-419BAE6BD4B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2DBA6-4494-406B-8978-6EAC300CC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D780B72-E2B8-48BE-861D-119B86D01F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5E4B850-2A56-4DA5-BAD4-C8CC2F9EF8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3EDCA01-4BB6-4DE7-92A1-C505A4D584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C86BE9-A566-4BE5-9CDA-D62D4761D6B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2EF404F-7DC7-44A6-B4F2-B677DEC16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4D59056-2794-4322-812C-E86660FF3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C33B554-0CEC-44C3-A68B-D63F62AC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B5ABED4-7767-4406-A442-5C7CD0F1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926CE2B-B989-446D-B982-0A6A3E5C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95DA09-7377-415E-BA8C-26F045B2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0C9681B-19B9-4DB7-887C-35D5B8583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CFD9FB7-3526-4C43-808F-815F76CB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1B1BA9F-9EFE-447A-ACAB-DEF988CF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994FB47-AF34-42C1-BF13-DEEA6F4C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B66047B2-1FDE-4E01-BFEE-629D82EF9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09168B6-4D23-4CA3-86E0-617AC94DC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77A93DF-869F-4175-8B00-165359CD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60A2148-7B4E-4057-A75A-F3E1CA8D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D6362ED-A607-4C98-BE96-8B94BB1B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972FB4B-D5F7-49DA-AF13-61B4CC76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F0ABF51-CC4B-4BCC-92A9-854908D38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2CB3F3F-EC19-47B5-B908-077E32DE0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7B4840E-B8BF-4884-9654-E4B60F38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B535A3A-A50E-463D-ADDC-FE594A02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C24E16-6AD5-47B1-BCEB-A020BBF7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9FC77FA-B053-49A0-8204-5057EF067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0B7B48A-95E5-4465-A893-294B6037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2550D4C-7E3F-4586-ABD5-141CD13C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66DA17F-9FB7-4E01-B93D-2EEA5BD3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5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EDDF197-672C-49C0-A6A9-53B4EB2C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5BD00EF-2C8B-42C4-9EF3-1B4858EC6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6A3EE23-E7DB-4D5F-BC8C-34BDF693F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9F936F0-20CD-48E0-A010-71F54089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0A514AD-BB2D-42F6-82F5-24EFC19B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0C480DE-F8D8-4882-B36A-6A78004B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14E7F22-0314-44BA-8CC4-29313D8A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469C5B4-8380-481D-90C2-FC234FCA5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1CA4E35-6462-490D-AF48-2B71DFF4C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5C3F5812-9FC5-4F60-AB6C-1249D3488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1B1E5DF-471D-4BB1-BFD2-E428F936E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E540BA61-5495-43EA-BFC6-828ED9D8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0C7BD60E-7A96-4357-BBF8-DC2FF601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F9E7478E-22BE-4C8F-924A-0539D2BB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7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72CAA5-2B20-4FE0-ADEC-2A4FFD7F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0BE17B5E-E179-47D3-A935-1B2A0D9E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C608845F-A8A7-4873-94A3-75993D9B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DFE69A48-A1E1-4433-8224-1E8C7872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79EBE91C-17ED-4578-A1A8-EFFF27B5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604EAFB0-6B5E-4068-B1CD-C152A613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AFEC8BC-1F86-45A2-9CBC-262D7C68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367173A-2AD8-42CF-B9EA-0F3BE2EEC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3CE3172-B4D7-4433-B2E1-E98BC1B2A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D000296-913A-47DC-8646-ED5412CCA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626B18E-C8C7-40B9-B7EF-1859F535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339D2F6-EF02-429C-B55E-945663AD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E1919FE-0BE2-4416-8A80-BF3F0BE1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1A3491-6975-4186-9880-58E49E30D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D6B1DBD-80F8-467B-9E2A-0BBE7395E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F2BEDF4-B1D1-4F5E-B9CE-A220FB85F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41A3936-3662-4464-8B10-E0D3B6E8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6025574-6677-4263-8A79-5C50E2BD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1BD01E0-3BCD-46B4-BE89-ABB08B8F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7190146B-B5B7-4B73-BFB4-0E9D1089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EA90C00-2E28-4324-9E7E-FB94A661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F05F8FE-F7E5-4D4F-A5CF-293DAA01F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53671-4D0D-49CE-B588-9F7E40AA2EB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FE55724-752A-48EF-9E4F-945893B73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3A1BB16-DDA2-4C75-B8CC-877EA6575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5A55-C26D-481B-B5A4-2F827085D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 2">
            <a:extLst>
              <a:ext uri="{FF2B5EF4-FFF2-40B4-BE49-F238E27FC236}">
                <a16:creationId xmlns:a16="http://schemas.microsoft.com/office/drawing/2014/main" id="{4DDFB74B-79AA-4427-ABB5-5A60FC351A28}"/>
              </a:ext>
            </a:extLst>
          </p:cNvPr>
          <p:cNvSpPr/>
          <p:nvPr/>
        </p:nvSpPr>
        <p:spPr>
          <a:xfrm>
            <a:off x="926263" y="744927"/>
            <a:ext cx="1929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I. LÝ THUYẾT</a:t>
            </a:r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E70D5F02-DF48-4DF1-9F15-E0FB4A5BF7C2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TẬP VẬN DỤNG ĐL ÔM VÀ CT TÍNH ĐIỆN TRỞ DÂY DẪN</a:t>
            </a:r>
          </a:p>
        </p:txBody>
      </p:sp>
    </p:spTree>
    <p:extLst>
      <p:ext uri="{BB962C8B-B14F-4D97-AF65-F5344CB8AC3E}">
        <p14:creationId xmlns:p14="http://schemas.microsoft.com/office/powerpoint/2010/main" val="425404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770C81EE-6670-4687-A197-32F2D56B258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5816" y="1839627"/>
            <a:ext cx="10612322" cy="174764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30m,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0,3mm</a:t>
            </a:r>
            <a:r>
              <a:rPr lang="vi-VN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HĐT 220V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dây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4BF0F875-CFA3-4359-B257-20F12BEAB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911" y="3599450"/>
            <a:ext cx="10308425" cy="92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564" tIns="30782" rIns="61564" bIns="3078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4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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0FE9DDC-F24C-471A-BE06-BAA677480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22" y="4610687"/>
            <a:ext cx="1024542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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Hình chữ nhật 2">
            <a:extLst>
              <a:ext uri="{FF2B5EF4-FFF2-40B4-BE49-F238E27FC236}">
                <a16:creationId xmlns:a16="http://schemas.microsoft.com/office/drawing/2014/main" id="{0417BF21-8545-4C47-B504-C8894C05FD52}"/>
              </a:ext>
            </a:extLst>
          </p:cNvPr>
          <p:cNvSpPr/>
          <p:nvPr/>
        </p:nvSpPr>
        <p:spPr>
          <a:xfrm>
            <a:off x="5132437" y="2781887"/>
            <a:ext cx="1915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Hướng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dẫn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9F84B5B2-1CE8-46E0-9F49-999CE35BE42A}"/>
              </a:ext>
            </a:extLst>
          </p:cNvPr>
          <p:cNvSpPr/>
          <p:nvPr/>
        </p:nvSpPr>
        <p:spPr>
          <a:xfrm>
            <a:off x="926263" y="744927"/>
            <a:ext cx="1929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I. LÝ THUYẾT</a:t>
            </a: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112D62E1-36E5-405B-9D72-5E91419FBA93}"/>
              </a:ext>
            </a:extLst>
          </p:cNvPr>
          <p:cNvSpPr/>
          <p:nvPr/>
        </p:nvSpPr>
        <p:spPr>
          <a:xfrm>
            <a:off x="926263" y="1093755"/>
            <a:ext cx="1929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II. VẬN DỤNG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DE39D614-362F-4D75-95D0-31F0DB845365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TẬP VẬN DỤNG ĐL ÔM VÀ CT TÍNH ĐIỆN TRỞ DÂY DẪN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614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86EA238-61B3-4360-BF40-5E0B16BF3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95" y="1124735"/>
            <a:ext cx="10458295" cy="120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1" rIns="91421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=7,5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= 0,6A.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HĐT U = 12V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0CE70336-A180-4D19-A889-2E1FC0970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44" y="2557727"/>
            <a:ext cx="5404610" cy="12003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1" tIns="45711" rIns="91421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C7EE4B5-B6BD-4F40-A460-C642EE876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43" y="3830386"/>
            <a:ext cx="6106873" cy="156964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1" tIns="45711" rIns="91421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nikêlin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= 1mm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.VnTime" pitchFamily="34" charset="0"/>
            </a:endParaRPr>
          </a:p>
        </p:txBody>
      </p:sp>
      <p:grpSp>
        <p:nvGrpSpPr>
          <p:cNvPr id="2" name="Group 31">
            <a:extLst>
              <a:ext uri="{FF2B5EF4-FFF2-40B4-BE49-F238E27FC236}">
                <a16:creationId xmlns:a16="http://schemas.microsoft.com/office/drawing/2014/main" id="{7DE83AE9-6813-4BB0-BAE5-B45277616B94}"/>
              </a:ext>
            </a:extLst>
          </p:cNvPr>
          <p:cNvGrpSpPr>
            <a:grpSpLocks/>
          </p:cNvGrpSpPr>
          <p:nvPr/>
        </p:nvGrpSpPr>
        <p:grpSpPr bwMode="auto">
          <a:xfrm>
            <a:off x="7023652" y="2481610"/>
            <a:ext cx="3866318" cy="2438400"/>
            <a:chOff x="3264" y="1056"/>
            <a:chExt cx="2352" cy="1536"/>
          </a:xfrm>
        </p:grpSpPr>
        <p:sp>
          <p:nvSpPr>
            <p:cNvPr id="8198" name="Line 14">
              <a:extLst>
                <a:ext uri="{FF2B5EF4-FFF2-40B4-BE49-F238E27FC236}">
                  <a16:creationId xmlns:a16="http://schemas.microsoft.com/office/drawing/2014/main" id="{17769762-7A77-4904-B9A1-923D8564A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296"/>
              <a:ext cx="816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199" name="Line 15">
              <a:extLst>
                <a:ext uri="{FF2B5EF4-FFF2-40B4-BE49-F238E27FC236}">
                  <a16:creationId xmlns:a16="http://schemas.microsoft.com/office/drawing/2014/main" id="{074EABD8-2F03-4CED-BCCA-5FE2E64EB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296"/>
              <a:ext cx="960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0" name="Line 16">
              <a:extLst>
                <a:ext uri="{FF2B5EF4-FFF2-40B4-BE49-F238E27FC236}">
                  <a16:creationId xmlns:a16="http://schemas.microsoft.com/office/drawing/2014/main" id="{109F33E1-DAC0-4CC0-81FF-C9DA0819E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296"/>
              <a:ext cx="0" cy="1056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1" name="Line 17">
              <a:extLst>
                <a:ext uri="{FF2B5EF4-FFF2-40B4-BE49-F238E27FC236}">
                  <a16:creationId xmlns:a16="http://schemas.microsoft.com/office/drawing/2014/main" id="{F1675276-1190-4C46-A077-153E55A65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016"/>
              <a:ext cx="528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2" name="Line 18">
              <a:extLst>
                <a:ext uri="{FF2B5EF4-FFF2-40B4-BE49-F238E27FC236}">
                  <a16:creationId xmlns:a16="http://schemas.microsoft.com/office/drawing/2014/main" id="{CB5CBB3F-6668-4396-BBBF-3BC513529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016"/>
              <a:ext cx="0" cy="432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3" name="Line 19">
              <a:extLst>
                <a:ext uri="{FF2B5EF4-FFF2-40B4-BE49-F238E27FC236}">
                  <a16:creationId xmlns:a16="http://schemas.microsoft.com/office/drawing/2014/main" id="{E79C9072-D01F-4F49-B2E5-E8DC9E863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448"/>
              <a:ext cx="384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4" name="Line 20">
              <a:extLst>
                <a:ext uri="{FF2B5EF4-FFF2-40B4-BE49-F238E27FC236}">
                  <a16:creationId xmlns:a16="http://schemas.microsoft.com/office/drawing/2014/main" id="{D50E482E-B80D-4125-B842-6E357BC10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448"/>
              <a:ext cx="240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5" name="Line 21">
              <a:extLst>
                <a:ext uri="{FF2B5EF4-FFF2-40B4-BE49-F238E27FC236}">
                  <a16:creationId xmlns:a16="http://schemas.microsoft.com/office/drawing/2014/main" id="{A2BE316F-A6BA-42B2-BF21-3533252EF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1296"/>
              <a:ext cx="0" cy="1152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6" name="Line 22">
              <a:extLst>
                <a:ext uri="{FF2B5EF4-FFF2-40B4-BE49-F238E27FC236}">
                  <a16:creationId xmlns:a16="http://schemas.microsoft.com/office/drawing/2014/main" id="{CC8B65E4-AFF1-4D52-9C5A-3ECA1859A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352"/>
              <a:ext cx="624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07" name="Rectangle 23" descr="Narrow vertical">
              <a:extLst>
                <a:ext uri="{FF2B5EF4-FFF2-40B4-BE49-F238E27FC236}">
                  <a16:creationId xmlns:a16="http://schemas.microsoft.com/office/drawing/2014/main" id="{A13950A4-97B3-4313-955C-02384F0F2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208"/>
              <a:ext cx="576" cy="288"/>
            </a:xfrm>
            <a:prstGeom prst="rect">
              <a:avLst/>
            </a:prstGeom>
            <a:pattFill prst="nar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/>
            </a:p>
          </p:txBody>
        </p:sp>
        <p:sp>
          <p:nvSpPr>
            <p:cNvPr id="8208" name="AutoShape 24">
              <a:extLst>
                <a:ext uri="{FF2B5EF4-FFF2-40B4-BE49-F238E27FC236}">
                  <a16:creationId xmlns:a16="http://schemas.microsoft.com/office/drawing/2014/main" id="{862E65F0-6389-44F8-95DA-71C150B31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256"/>
              <a:ext cx="336" cy="336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/>
            </a:p>
          </p:txBody>
        </p:sp>
        <p:sp>
          <p:nvSpPr>
            <p:cNvPr id="8209" name="Line 25">
              <a:extLst>
                <a:ext uri="{FF2B5EF4-FFF2-40B4-BE49-F238E27FC236}">
                  <a16:creationId xmlns:a16="http://schemas.microsoft.com/office/drawing/2014/main" id="{33C13C33-03B1-437D-9FF4-BF6FB668B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016"/>
              <a:ext cx="0" cy="192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10" name="Text Box 26">
              <a:extLst>
                <a:ext uri="{FF2B5EF4-FFF2-40B4-BE49-F238E27FC236}">
                  <a16:creationId xmlns:a16="http://schemas.microsoft.com/office/drawing/2014/main" id="{B75057C3-5B34-44C0-BAF5-E41638B97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056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U</a:t>
              </a:r>
            </a:p>
          </p:txBody>
        </p:sp>
        <p:sp>
          <p:nvSpPr>
            <p:cNvPr id="8211" name="Text Box 27">
              <a:extLst>
                <a:ext uri="{FF2B5EF4-FFF2-40B4-BE49-F238E27FC236}">
                  <a16:creationId xmlns:a16="http://schemas.microsoft.com/office/drawing/2014/main" id="{7D292329-1CC5-4C45-9E04-2F55B5DEE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296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+</a:t>
              </a:r>
            </a:p>
          </p:txBody>
        </p:sp>
        <p:sp>
          <p:nvSpPr>
            <p:cNvPr id="8212" name="Text Box 28">
              <a:extLst>
                <a:ext uri="{FF2B5EF4-FFF2-40B4-BE49-F238E27FC236}">
                  <a16:creationId xmlns:a16="http://schemas.microsoft.com/office/drawing/2014/main" id="{07AE541F-5006-4E17-B934-CFC9AC9B0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296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-</a:t>
              </a:r>
            </a:p>
          </p:txBody>
        </p:sp>
        <p:sp>
          <p:nvSpPr>
            <p:cNvPr id="8213" name="Line 29">
              <a:extLst>
                <a:ext uri="{FF2B5EF4-FFF2-40B4-BE49-F238E27FC236}">
                  <a16:creationId xmlns:a16="http://schemas.microsoft.com/office/drawing/2014/main" id="{824B1A0A-76EE-4E94-8206-FCA184274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21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214" name="Line 30">
              <a:extLst>
                <a:ext uri="{FF2B5EF4-FFF2-40B4-BE49-F238E27FC236}">
                  <a16:creationId xmlns:a16="http://schemas.microsoft.com/office/drawing/2014/main" id="{EA7C9739-8B4D-4A24-BADD-F93A1F1B5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21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48" name="Hình chữ nhật 47">
            <a:extLst>
              <a:ext uri="{FF2B5EF4-FFF2-40B4-BE49-F238E27FC236}">
                <a16:creationId xmlns:a16="http://schemas.microsoft.com/office/drawing/2014/main" id="{A5502AD9-684B-436C-B3E0-66DCCE10CCA7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 VẬN DỤNG ĐL ÔM VÀ CT TÍNH ĐIỆN TRỞ DÂY DẪN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CBD6449-1BA4-4676-9CFE-0A5DE7A28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50" y="847584"/>
            <a:ext cx="1295400" cy="53340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9" tIns="45705" rIns="91409" bIns="4570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F438BF8-2AFA-430A-95BC-E57998836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793" y="1761984"/>
            <a:ext cx="3276600" cy="470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7,5Ω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0,6A; U = 12V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R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30Ω;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1mm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MS Song" pitchFamily="49" charset="-122"/>
                <a:cs typeface="Times New Roman" panose="02020603050405020304" pitchFamily="18" charset="0"/>
              </a:rPr>
              <a:t>ρ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MS Song" pitchFamily="49" charset="-122"/>
                <a:cs typeface="Times New Roman" panose="02020603050405020304" pitchFamily="18" charset="0"/>
              </a:rPr>
              <a:t> = 0,4.10</a:t>
            </a:r>
            <a:r>
              <a:rPr lang="en-US" alt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MS Song" pitchFamily="49" charset="-122"/>
                <a:cs typeface="Times New Roman" panose="02020603050405020304" pitchFamily="18" charset="0"/>
              </a:rPr>
              <a:t>-6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 ?</a:t>
            </a:r>
          </a:p>
        </p:txBody>
      </p:sp>
      <p:grpSp>
        <p:nvGrpSpPr>
          <p:cNvPr id="6" name="Group 26">
            <a:extLst>
              <a:ext uri="{FF2B5EF4-FFF2-40B4-BE49-F238E27FC236}">
                <a16:creationId xmlns:a16="http://schemas.microsoft.com/office/drawing/2014/main" id="{CC60E8CE-1BBE-4F10-838E-97B064219EFF}"/>
              </a:ext>
            </a:extLst>
          </p:cNvPr>
          <p:cNvGrpSpPr>
            <a:grpSpLocks/>
          </p:cNvGrpSpPr>
          <p:nvPr/>
        </p:nvGrpSpPr>
        <p:grpSpPr bwMode="auto">
          <a:xfrm>
            <a:off x="5546750" y="923784"/>
            <a:ext cx="3886200" cy="2057400"/>
            <a:chOff x="2784" y="864"/>
            <a:chExt cx="2448" cy="129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0613EEA-43F0-42FB-8819-67F349923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56"/>
              <a:ext cx="24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0A60F6-82CD-4EDE-A7C7-C99EA4FE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960"/>
              <a:ext cx="48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A28E017-BD78-4A2A-A1BC-1AFFFDA12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0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89D552F-3897-4A04-90D1-0F2C0D16A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0F2B7A5E-CBC4-4A24-9888-3DEFF09D0F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912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8B430B5F-302A-477F-AFC3-3B6E01CCB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912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1DB5F6D1-C05E-429A-805D-911733ACB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864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AB8DBEBE-B6A4-4F08-8241-01D068435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104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3A777BBA-14D6-4B87-A428-4225072000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0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B579A7-370C-4DDD-8235-1C7E74D6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920"/>
              <a:ext cx="100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AE4433F-6E41-4413-95EB-119104CA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928"/>
              <a:ext cx="720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C8607A8C-2579-4244-977B-C8D02676A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B2CF3979-2578-481A-B2ED-24B5E1F7C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68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07900940-960B-4470-8A5E-04575F7FB4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6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" name="AutoShape 20">
              <a:extLst>
                <a:ext uri="{FF2B5EF4-FFF2-40B4-BE49-F238E27FC236}">
                  <a16:creationId xmlns:a16="http://schemas.microsoft.com/office/drawing/2014/main" id="{82899600-4037-47E3-8994-F609D0582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" y="1892"/>
              <a:ext cx="240" cy="240"/>
            </a:xfrm>
            <a:prstGeom prst="flowChartSummingJunction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8BD2DC90-B7FB-49E9-9F59-4A5C0D264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1594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27A5BAF3-FCDE-4E30-9019-610519CA3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0" y="159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Text Box 25">
            <a:extLst>
              <a:ext uri="{FF2B5EF4-FFF2-40B4-BE49-F238E27FC236}">
                <a16:creationId xmlns:a16="http://schemas.microsoft.com/office/drawing/2014/main" id="{3F94CE1A-2336-4E22-88B8-1ADD9155C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1686" y="3057384"/>
            <a:ext cx="116588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58958DC7-167F-4299-BC0E-E4350A0EE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697" y="3686916"/>
            <a:ext cx="5943600" cy="46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670226CF-D3FC-473D-BCB8-5A46F10CE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697" y="4223831"/>
            <a:ext cx="5486400" cy="46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bóng đèn mắc với nhau như thế nào?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6DE63F55-D2D4-4318-8677-F1C1441F8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833" y="4775936"/>
            <a:ext cx="6024173" cy="83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5DCAEA1D-A9EB-4002-820C-B676873F5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50" y="2600184"/>
            <a:ext cx="709613" cy="21431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09" tIns="45705" rIns="91409" bIns="4570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2364D75D-EA74-4E39-B1C3-18309373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920" y="1757221"/>
            <a:ext cx="1900921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C313DC18-107D-4780-AFC2-88D9507D595D}"/>
              </a:ext>
            </a:extLst>
          </p:cNvPr>
          <p:cNvCxnSpPr/>
          <p:nvPr/>
        </p:nvCxnSpPr>
        <p:spPr>
          <a:xfrm>
            <a:off x="1237958" y="3285984"/>
            <a:ext cx="32994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Hình chữ nhật 31">
            <a:extLst>
              <a:ext uri="{FF2B5EF4-FFF2-40B4-BE49-F238E27FC236}">
                <a16:creationId xmlns:a16="http://schemas.microsoft.com/office/drawing/2014/main" id="{2FE7F382-FEEC-4B9F-8BB3-E1063AC614A4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 VẬN DỤNG ĐL ÔM VÀ CT TÍNH ĐIỆN TRỞ DÂY DẪN</a:t>
            </a:r>
          </a:p>
        </p:txBody>
      </p:sp>
    </p:spTree>
    <p:extLst>
      <p:ext uri="{BB962C8B-B14F-4D97-AF65-F5344CB8AC3E}">
        <p14:creationId xmlns:p14="http://schemas.microsoft.com/office/powerpoint/2010/main" val="31902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4" grpId="0"/>
      <p:bldP spid="25" grpId="0"/>
      <p:bldP spid="26" grpId="0"/>
      <p:bldP spid="27" grpId="0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Text Box 3">
            <a:extLst>
              <a:ext uri="{FF2B5EF4-FFF2-40B4-BE49-F238E27FC236}">
                <a16:creationId xmlns:a16="http://schemas.microsoft.com/office/drawing/2014/main" id="{AB39C78B-CDA0-4B61-B6FA-2402ACC62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05" y="960670"/>
            <a:ext cx="10524503" cy="15696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8" tIns="45714" rIns="91428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=600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aseline="-25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=900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U=220V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l = 200m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 = 0,2mm</a:t>
            </a:r>
            <a:r>
              <a:rPr lang="en-US" sz="2400" baseline="30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aseline="30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  <p:sp>
        <p:nvSpPr>
          <p:cNvPr id="277530" name="Text Box 26">
            <a:extLst>
              <a:ext uri="{FF2B5EF4-FFF2-40B4-BE49-F238E27FC236}">
                <a16:creationId xmlns:a16="http://schemas.microsoft.com/office/drawing/2014/main" id="{EDC007B2-05B6-4AAD-B21C-1EF4916C2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76" y="2672862"/>
            <a:ext cx="5811587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MN.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277531" name="Text Box 27">
            <a:extLst>
              <a:ext uri="{FF2B5EF4-FFF2-40B4-BE49-F238E27FC236}">
                <a16:creationId xmlns:a16="http://schemas.microsoft.com/office/drawing/2014/main" id="{3F1847BD-B1DE-486A-BE18-842ABC8E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77" y="3176485"/>
            <a:ext cx="8839200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31FCC233-5AB2-404C-AE8E-DF61FFD9B76C}"/>
              </a:ext>
            </a:extLst>
          </p:cNvPr>
          <p:cNvGrpSpPr>
            <a:grpSpLocks/>
          </p:cNvGrpSpPr>
          <p:nvPr/>
        </p:nvGrpSpPr>
        <p:grpSpPr bwMode="auto">
          <a:xfrm>
            <a:off x="7821637" y="2350022"/>
            <a:ext cx="3878263" cy="2901950"/>
            <a:chOff x="3012" y="1008"/>
            <a:chExt cx="2442" cy="1827"/>
          </a:xfrm>
        </p:grpSpPr>
        <p:sp>
          <p:nvSpPr>
            <p:cNvPr id="11272" name="Text Box 32">
              <a:extLst>
                <a:ext uri="{FF2B5EF4-FFF2-40B4-BE49-F238E27FC236}">
                  <a16:creationId xmlns:a16="http://schemas.microsoft.com/office/drawing/2014/main" id="{A73116D6-EE50-4EA5-BA54-E5EF9C44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008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A</a:t>
              </a:r>
            </a:p>
          </p:txBody>
        </p:sp>
        <p:grpSp>
          <p:nvGrpSpPr>
            <p:cNvPr id="11273" name="Group 37">
              <a:extLst>
                <a:ext uri="{FF2B5EF4-FFF2-40B4-BE49-F238E27FC236}">
                  <a16:creationId xmlns:a16="http://schemas.microsoft.com/office/drawing/2014/main" id="{31E556F7-9F32-4F69-AB79-6FB3069B69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12" y="1344"/>
              <a:ext cx="2442" cy="1491"/>
              <a:chOff x="3012" y="1344"/>
              <a:chExt cx="2442" cy="1491"/>
            </a:xfrm>
          </p:grpSpPr>
          <p:sp>
            <p:nvSpPr>
              <p:cNvPr id="11274" name="Text Box 21">
                <a:extLst>
                  <a:ext uri="{FF2B5EF4-FFF2-40B4-BE49-F238E27FC236}">
                    <a16:creationId xmlns:a16="http://schemas.microsoft.com/office/drawing/2014/main" id="{005145FF-A75B-47DF-82D9-1991944E4B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1536"/>
                <a:ext cx="24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latin typeface=".VnTime" panose="020B7200000000000000" pitchFamily="34" charset="0"/>
                  </a:rPr>
                  <a:t>+</a:t>
                </a:r>
              </a:p>
            </p:txBody>
          </p:sp>
          <p:sp>
            <p:nvSpPr>
              <p:cNvPr id="11275" name="Text Box 22">
                <a:extLst>
                  <a:ext uri="{FF2B5EF4-FFF2-40B4-BE49-F238E27FC236}">
                    <a16:creationId xmlns:a16="http://schemas.microsoft.com/office/drawing/2014/main" id="{16C84F81-9549-4C21-8A6F-A18F4F32A6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9" y="1872"/>
                <a:ext cx="24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latin typeface=".VnTime" panose="020B7200000000000000" pitchFamily="34" charset="0"/>
                  </a:rPr>
                  <a:t>-</a:t>
                </a:r>
              </a:p>
            </p:txBody>
          </p:sp>
          <p:grpSp>
            <p:nvGrpSpPr>
              <p:cNvPr id="11276" name="Group 36">
                <a:extLst>
                  <a:ext uri="{FF2B5EF4-FFF2-40B4-BE49-F238E27FC236}">
                    <a16:creationId xmlns:a16="http://schemas.microsoft.com/office/drawing/2014/main" id="{C0C81FDE-E044-4554-95FF-A68D28F68D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1344"/>
                <a:ext cx="2238" cy="1491"/>
                <a:chOff x="3216" y="1344"/>
                <a:chExt cx="2238" cy="1491"/>
              </a:xfrm>
            </p:grpSpPr>
            <p:sp>
              <p:nvSpPr>
                <p:cNvPr id="11277" name="Line 10">
                  <a:extLst>
                    <a:ext uri="{FF2B5EF4-FFF2-40B4-BE49-F238E27FC236}">
                      <a16:creationId xmlns:a16="http://schemas.microsoft.com/office/drawing/2014/main" id="{8F9B8DA0-266D-4B76-A48C-4D84D7B804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344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8" name="Line 11">
                  <a:extLst>
                    <a:ext uri="{FF2B5EF4-FFF2-40B4-BE49-F238E27FC236}">
                      <a16:creationId xmlns:a16="http://schemas.microsoft.com/office/drawing/2014/main" id="{116B40B1-CFE9-4F5F-83FD-CC841A784B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12" y="1344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9" name="Line 12">
                  <a:extLst>
                    <a:ext uri="{FF2B5EF4-FFF2-40B4-BE49-F238E27FC236}">
                      <a16:creationId xmlns:a16="http://schemas.microsoft.com/office/drawing/2014/main" id="{3A90DDAA-90B6-4333-BCA0-B0D71CC48B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112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0" name="Line 15">
                  <a:extLst>
                    <a:ext uri="{FF2B5EF4-FFF2-40B4-BE49-F238E27FC236}">
                      <a16:creationId xmlns:a16="http://schemas.microsoft.com/office/drawing/2014/main" id="{D88A5550-C46A-4B7F-A790-2892AAFB03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1344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1" name="Line 16">
                  <a:extLst>
                    <a:ext uri="{FF2B5EF4-FFF2-40B4-BE49-F238E27FC236}">
                      <a16:creationId xmlns:a16="http://schemas.microsoft.com/office/drawing/2014/main" id="{4035A040-3AD4-4D97-B993-1F073CD2A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24" y="2496"/>
                  <a:ext cx="195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2" name="AutoShape 18">
                  <a:extLst>
                    <a:ext uri="{FF2B5EF4-FFF2-40B4-BE49-F238E27FC236}">
                      <a16:creationId xmlns:a16="http://schemas.microsoft.com/office/drawing/2014/main" id="{323239AC-D6E6-40C8-A4BE-37EED14C76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8" y="1776"/>
                  <a:ext cx="336" cy="336"/>
                </a:xfrm>
                <a:prstGeom prst="flowChartSummingJunction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83" name="Text Box 20">
                  <a:extLst>
                    <a:ext uri="{FF2B5EF4-FFF2-40B4-BE49-F238E27FC236}">
                      <a16:creationId xmlns:a16="http://schemas.microsoft.com/office/drawing/2014/main" id="{29D291A1-5305-4631-AE25-4B79E75D27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16" y="1716"/>
                  <a:ext cx="24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latin typeface=".VnTime" panose="020B7200000000000000" pitchFamily="34" charset="0"/>
                    </a:rPr>
                    <a:t>U</a:t>
                  </a:r>
                </a:p>
              </p:txBody>
            </p:sp>
            <p:grpSp>
              <p:nvGrpSpPr>
                <p:cNvPr id="11284" name="Group 28">
                  <a:extLst>
                    <a:ext uri="{FF2B5EF4-FFF2-40B4-BE49-F238E27FC236}">
                      <a16:creationId xmlns:a16="http://schemas.microsoft.com/office/drawing/2014/main" id="{48868B54-3CE9-4252-9A37-522E6B1A4B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3135" y="1473"/>
                  <a:ext cx="378" cy="120"/>
                  <a:chOff x="3264" y="1218"/>
                  <a:chExt cx="864" cy="144"/>
                </a:xfrm>
              </p:grpSpPr>
              <p:sp>
                <p:nvSpPr>
                  <p:cNvPr id="11293" name="Line 8">
                    <a:extLst>
                      <a:ext uri="{FF2B5EF4-FFF2-40B4-BE49-F238E27FC236}">
                        <a16:creationId xmlns:a16="http://schemas.microsoft.com/office/drawing/2014/main" id="{FB442516-B5DF-4202-A458-EEC586DB32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296"/>
                    <a:ext cx="81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0033"/>
                    </a:solidFill>
                    <a:round/>
                    <a:headEnd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4" name="Line 23">
                    <a:extLst>
                      <a:ext uri="{FF2B5EF4-FFF2-40B4-BE49-F238E27FC236}">
                        <a16:creationId xmlns:a16="http://schemas.microsoft.com/office/drawing/2014/main" id="{1EC17AF6-4B86-48D3-ABEC-9EF6D717D7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32" y="1218"/>
                    <a:ext cx="96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85" name="Group 29">
                  <a:extLst>
                    <a:ext uri="{FF2B5EF4-FFF2-40B4-BE49-F238E27FC236}">
                      <a16:creationId xmlns:a16="http://schemas.microsoft.com/office/drawing/2014/main" id="{40AE1548-E0DF-473A-845F-D29E98025F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3093" y="2208"/>
                  <a:ext cx="480" cy="96"/>
                  <a:chOff x="4608" y="1218"/>
                  <a:chExt cx="1008" cy="144"/>
                </a:xfrm>
              </p:grpSpPr>
              <p:sp>
                <p:nvSpPr>
                  <p:cNvPr id="11291" name="Line 9">
                    <a:extLst>
                      <a:ext uri="{FF2B5EF4-FFF2-40B4-BE49-F238E27FC236}">
                        <a16:creationId xmlns:a16="http://schemas.microsoft.com/office/drawing/2014/main" id="{07E8F014-7983-46C4-86DB-56EB294EBB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296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0033"/>
                    </a:solidFill>
                    <a:round/>
                    <a:headEnd type="oval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2" name="Line 24">
                    <a:extLst>
                      <a:ext uri="{FF2B5EF4-FFF2-40B4-BE49-F238E27FC236}">
                        <a16:creationId xmlns:a16="http://schemas.microsoft.com/office/drawing/2014/main" id="{938580AE-BBE0-487F-BAAE-8CB616285A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08" y="1218"/>
                    <a:ext cx="96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86" name="Line 30">
                  <a:extLst>
                    <a:ext uri="{FF2B5EF4-FFF2-40B4-BE49-F238E27FC236}">
                      <a16:creationId xmlns:a16="http://schemas.microsoft.com/office/drawing/2014/main" id="{8307EA3B-2670-4F3C-A42C-0AC3CFDF05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112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7" name="AutoShape 31">
                  <a:extLst>
                    <a:ext uri="{FF2B5EF4-FFF2-40B4-BE49-F238E27FC236}">
                      <a16:creationId xmlns:a16="http://schemas.microsoft.com/office/drawing/2014/main" id="{DF4F685D-0357-47E9-B403-EEA5AD8E4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7" y="1776"/>
                  <a:ext cx="336" cy="336"/>
                </a:xfrm>
                <a:prstGeom prst="flowChartSummingJunction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88" name="Text Box 33">
                  <a:extLst>
                    <a:ext uri="{FF2B5EF4-FFF2-40B4-BE49-F238E27FC236}">
                      <a16:creationId xmlns:a16="http://schemas.microsoft.com/office/drawing/2014/main" id="{24C32DB0-034A-41C3-8E60-97FF1A4624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1776"/>
                  <a:ext cx="33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latin typeface=".VnTime" panose="020B7200000000000000" pitchFamily="34" charset="0"/>
                    </a:rPr>
                    <a:t>R</a:t>
                  </a:r>
                  <a:r>
                    <a:rPr lang="en-US" altLang="en-US" sz="2400" baseline="-25000">
                      <a:latin typeface=".VnTime" panose="020B7200000000000000" pitchFamily="34" charset="0"/>
                    </a:rPr>
                    <a:t>1</a:t>
                  </a:r>
                </a:p>
              </p:txBody>
            </p:sp>
            <p:sp>
              <p:nvSpPr>
                <p:cNvPr id="11289" name="Text Box 34">
                  <a:extLst>
                    <a:ext uri="{FF2B5EF4-FFF2-40B4-BE49-F238E27FC236}">
                      <a16:creationId xmlns:a16="http://schemas.microsoft.com/office/drawing/2014/main" id="{FC2C07A4-EF6B-413C-92DB-D8DE1C5B7F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12" y="2544"/>
                  <a:ext cx="24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latin typeface=".VnTime" panose="020B7200000000000000" pitchFamily="34" charset="0"/>
                    </a:rPr>
                    <a:t>B</a:t>
                  </a:r>
                </a:p>
              </p:txBody>
            </p:sp>
            <p:sp>
              <p:nvSpPr>
                <p:cNvPr id="11290" name="Text Box 35">
                  <a:extLst>
                    <a:ext uri="{FF2B5EF4-FFF2-40B4-BE49-F238E27FC236}">
                      <a16:creationId xmlns:a16="http://schemas.microsoft.com/office/drawing/2014/main" id="{47D72FEB-A2E6-4D96-AF6E-073ABE07DD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00" y="1776"/>
                  <a:ext cx="43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latin typeface=".VnTime" panose="020B7200000000000000" pitchFamily="34" charset="0"/>
                    </a:rPr>
                    <a:t>R</a:t>
                  </a:r>
                  <a:r>
                    <a:rPr lang="en-US" altLang="en-US" sz="2400" baseline="-25000">
                      <a:latin typeface=".VnTime" panose="020B7200000000000000" pitchFamily="34" charset="0"/>
                    </a:rPr>
                    <a:t>2</a:t>
                  </a:r>
                </a:p>
              </p:txBody>
            </p:sp>
          </p:grpSp>
        </p:grpSp>
      </p:grpSp>
      <p:sp>
        <p:nvSpPr>
          <p:cNvPr id="31" name="Hình chữ nhật 30">
            <a:extLst>
              <a:ext uri="{FF2B5EF4-FFF2-40B4-BE49-F238E27FC236}">
                <a16:creationId xmlns:a16="http://schemas.microsoft.com/office/drawing/2014/main" id="{FDEA2403-4F38-4040-B62A-BED51ABA9B67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 VẬN DỤNG ĐL ÔM VÀ CT TÍNH ĐIỆN TRỞ DÂY DẪN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/>
      <p:bldP spid="277530" grpId="0"/>
      <p:bldP spid="277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">
            <a:extLst>
              <a:ext uri="{FF2B5EF4-FFF2-40B4-BE49-F238E27FC236}">
                <a16:creationId xmlns:a16="http://schemas.microsoft.com/office/drawing/2014/main" id="{FA9B0783-87EE-43DF-AB01-C5DA9B47F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056" y="931985"/>
            <a:ext cx="1295400" cy="53340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9" tIns="45705" rIns="91409" bIns="4570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E94ECAD-B761-4350-9940-3A007BB58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56" y="1665849"/>
            <a:ext cx="2667000" cy="433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600Ω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900Ω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220V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= 200m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0,2mm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R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U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?; U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</p:txBody>
      </p:sp>
      <p:grpSp>
        <p:nvGrpSpPr>
          <p:cNvPr id="5" name="Group 42">
            <a:extLst>
              <a:ext uri="{FF2B5EF4-FFF2-40B4-BE49-F238E27FC236}">
                <a16:creationId xmlns:a16="http://schemas.microsoft.com/office/drawing/2014/main" id="{821685FA-FD33-44C3-9346-A84A74E0B945}"/>
              </a:ext>
            </a:extLst>
          </p:cNvPr>
          <p:cNvGrpSpPr>
            <a:grpSpLocks/>
          </p:cNvGrpSpPr>
          <p:nvPr/>
        </p:nvGrpSpPr>
        <p:grpSpPr bwMode="auto">
          <a:xfrm>
            <a:off x="6242539" y="602568"/>
            <a:ext cx="4235450" cy="2443163"/>
            <a:chOff x="2544" y="672"/>
            <a:chExt cx="2668" cy="153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B3261CF-048C-45C0-86F7-D611E3E1A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960"/>
              <a:ext cx="2256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70159DB0-793E-4DB8-9F23-220D0BF6C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1220"/>
              <a:ext cx="24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57E5923-EAA0-47D0-8285-064DBF58A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8" y="16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6EB8E80C-394F-4439-8401-944BAC6E5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3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10" name="AutoShape 20">
              <a:extLst>
                <a:ext uri="{FF2B5EF4-FFF2-40B4-BE49-F238E27FC236}">
                  <a16:creationId xmlns:a16="http://schemas.microsoft.com/office/drawing/2014/main" id="{791D3949-2276-4512-88B0-207578870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1296"/>
              <a:ext cx="240" cy="240"/>
            </a:xfrm>
            <a:prstGeom prst="flowChartSummingJunction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">
              <a:extLst>
                <a:ext uri="{FF2B5EF4-FFF2-40B4-BE49-F238E27FC236}">
                  <a16:creationId xmlns:a16="http://schemas.microsoft.com/office/drawing/2014/main" id="{E05FB4C6-1DCB-4E1C-B143-B1FBDA886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234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">
              <a:extLst>
                <a:ext uri="{FF2B5EF4-FFF2-40B4-BE49-F238E27FC236}">
                  <a16:creationId xmlns:a16="http://schemas.microsoft.com/office/drawing/2014/main" id="{BD5C7885-06BE-48CB-8381-20C42C685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0" y="122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val 24">
              <a:extLst>
                <a:ext uri="{FF2B5EF4-FFF2-40B4-BE49-F238E27FC236}">
                  <a16:creationId xmlns:a16="http://schemas.microsoft.com/office/drawing/2014/main" id="{3A14140B-84DF-48DC-B056-2A4845954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1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25">
              <a:extLst>
                <a:ext uri="{FF2B5EF4-FFF2-40B4-BE49-F238E27FC236}">
                  <a16:creationId xmlns:a16="http://schemas.microsoft.com/office/drawing/2014/main" id="{A85366D7-AEB0-42FE-B018-28906913C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1536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31">
              <a:extLst>
                <a:ext uri="{FF2B5EF4-FFF2-40B4-BE49-F238E27FC236}">
                  <a16:creationId xmlns:a16="http://schemas.microsoft.com/office/drawing/2014/main" id="{E84E367C-F43F-479E-A93B-11020FCF33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2" y="1090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A30890B0-889E-4BF1-8F6B-9415F05E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04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7" name="Text Box 33">
              <a:extLst>
                <a:ext uri="{FF2B5EF4-FFF2-40B4-BE49-F238E27FC236}">
                  <a16:creationId xmlns:a16="http://schemas.microsoft.com/office/drawing/2014/main" id="{D46AFCB9-9CAC-4C58-8699-5F80E4B64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5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8" name="Line 34">
              <a:extLst>
                <a:ext uri="{FF2B5EF4-FFF2-40B4-BE49-F238E27FC236}">
                  <a16:creationId xmlns:a16="http://schemas.microsoft.com/office/drawing/2014/main" id="{23B5EA73-AD78-4AC9-A268-833AEE389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96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37">
              <a:extLst>
                <a:ext uri="{FF2B5EF4-FFF2-40B4-BE49-F238E27FC236}">
                  <a16:creationId xmlns:a16="http://schemas.microsoft.com/office/drawing/2014/main" id="{BAF72959-C26B-4303-A784-C0BD2EE68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1296"/>
              <a:ext cx="240" cy="240"/>
            </a:xfrm>
            <a:prstGeom prst="flowChartSummingJunction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38">
              <a:extLst>
                <a:ext uri="{FF2B5EF4-FFF2-40B4-BE49-F238E27FC236}">
                  <a16:creationId xmlns:a16="http://schemas.microsoft.com/office/drawing/2014/main" id="{07E5ED02-A506-4F04-BCDF-B6AF4A65A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8" y="1008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1" name="Text Box 39">
              <a:extLst>
                <a:ext uri="{FF2B5EF4-FFF2-40B4-BE49-F238E27FC236}">
                  <a16:creationId xmlns:a16="http://schemas.microsoft.com/office/drawing/2014/main" id="{3F794E58-1B90-48C7-B310-9152E6DD8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36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2" name="Text Box 40">
              <a:extLst>
                <a:ext uri="{FF2B5EF4-FFF2-40B4-BE49-F238E27FC236}">
                  <a16:creationId xmlns:a16="http://schemas.microsoft.com/office/drawing/2014/main" id="{A2246AD1-EF37-415B-97A5-199AE820B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672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Text Box 41">
              <a:extLst>
                <a:ext uri="{FF2B5EF4-FFF2-40B4-BE49-F238E27FC236}">
                  <a16:creationId xmlns:a16="http://schemas.microsoft.com/office/drawing/2014/main" id="{1B31078B-2E53-4EA4-AF93-AC7311806D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92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4" name="Group 45">
            <a:extLst>
              <a:ext uri="{FF2B5EF4-FFF2-40B4-BE49-F238E27FC236}">
                <a16:creationId xmlns:a16="http://schemas.microsoft.com/office/drawing/2014/main" id="{B72F8937-6744-4526-831B-A6716D9354CB}"/>
              </a:ext>
            </a:extLst>
          </p:cNvPr>
          <p:cNvGrpSpPr>
            <a:grpSpLocks/>
          </p:cNvGrpSpPr>
          <p:nvPr/>
        </p:nvGrpSpPr>
        <p:grpSpPr bwMode="auto">
          <a:xfrm>
            <a:off x="6663395" y="1059769"/>
            <a:ext cx="2232025" cy="1524000"/>
            <a:chOff x="2818" y="960"/>
            <a:chExt cx="1406" cy="960"/>
          </a:xfrm>
        </p:grpSpPr>
        <p:sp>
          <p:nvSpPr>
            <p:cNvPr id="25" name="Line 43">
              <a:extLst>
                <a:ext uri="{FF2B5EF4-FFF2-40B4-BE49-F238E27FC236}">
                  <a16:creationId xmlns:a16="http://schemas.microsoft.com/office/drawing/2014/main" id="{51496BE6-BC1C-41C8-8903-F2D2B1E83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8" y="960"/>
              <a:ext cx="139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44">
              <a:extLst>
                <a:ext uri="{FF2B5EF4-FFF2-40B4-BE49-F238E27FC236}">
                  <a16:creationId xmlns:a16="http://schemas.microsoft.com/office/drawing/2014/main" id="{DFD38C5B-0780-43B1-8939-B024A5E41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920"/>
              <a:ext cx="139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 Box 46">
            <a:extLst>
              <a:ext uri="{FF2B5EF4-FFF2-40B4-BE49-F238E27FC236}">
                <a16:creationId xmlns:a16="http://schemas.microsoft.com/office/drawing/2014/main" id="{ED38ABB5-5CFB-4C9E-A53E-B3CCBEB92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7912" y="2900288"/>
            <a:ext cx="5715000" cy="46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Đèn 1 và đèn 2 mắc như thế nào?</a:t>
            </a:r>
          </a:p>
        </p:txBody>
      </p:sp>
      <p:sp>
        <p:nvSpPr>
          <p:cNvPr id="28" name="Text Box 47">
            <a:extLst>
              <a:ext uri="{FF2B5EF4-FFF2-40B4-BE49-F238E27FC236}">
                <a16:creationId xmlns:a16="http://schemas.microsoft.com/office/drawing/2014/main" id="{FB35CB10-3462-4FE1-B3E8-E27498FC6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712" y="3509888"/>
            <a:ext cx="6248400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NB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2?</a:t>
            </a:r>
          </a:p>
        </p:txBody>
      </p:sp>
      <p:sp>
        <p:nvSpPr>
          <p:cNvPr id="29" name="Text Box 48">
            <a:extLst>
              <a:ext uri="{FF2B5EF4-FFF2-40B4-BE49-F238E27FC236}">
                <a16:creationId xmlns:a16="http://schemas.microsoft.com/office/drawing/2014/main" id="{7EB0DDE3-680E-4F45-A3B9-EA9FAC03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054" y="4424288"/>
            <a:ext cx="4419600" cy="46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0" name="Picture 69">
            <a:extLst>
              <a:ext uri="{FF2B5EF4-FFF2-40B4-BE49-F238E27FC236}">
                <a16:creationId xmlns:a16="http://schemas.microsoft.com/office/drawing/2014/main" id="{982CA2E0-910B-43F8-92FD-59535276C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39" y="4876800"/>
            <a:ext cx="46482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25">
            <a:extLst>
              <a:ext uri="{FF2B5EF4-FFF2-40B4-BE49-F238E27FC236}">
                <a16:creationId xmlns:a16="http://schemas.microsoft.com/office/drawing/2014/main" id="{2AC65870-4876-4261-B5D4-D15D63AA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610" y="2424337"/>
            <a:ext cx="1165885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F587CE53-BC2A-4C87-94C9-9DE6336C9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920" y="1757221"/>
            <a:ext cx="1900921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F7113701-1C77-4A82-824F-238F3AA6DC2E}"/>
              </a:ext>
            </a:extLst>
          </p:cNvPr>
          <p:cNvCxnSpPr/>
          <p:nvPr/>
        </p:nvCxnSpPr>
        <p:spPr>
          <a:xfrm>
            <a:off x="1531033" y="4909622"/>
            <a:ext cx="26629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Hình chữ nhật 34">
            <a:extLst>
              <a:ext uri="{FF2B5EF4-FFF2-40B4-BE49-F238E27FC236}">
                <a16:creationId xmlns:a16="http://schemas.microsoft.com/office/drawing/2014/main" id="{3DBCD6CE-9FD8-4A42-A388-0EA127249FE1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 VẬN DỤNG ĐL ÔM VÀ CT TÍNH ĐIỆN TRỞ DÂY DẪN</a:t>
            </a:r>
          </a:p>
        </p:txBody>
      </p:sp>
    </p:spTree>
    <p:extLst>
      <p:ext uri="{BB962C8B-B14F-4D97-AF65-F5344CB8AC3E}">
        <p14:creationId xmlns:p14="http://schemas.microsoft.com/office/powerpoint/2010/main" val="33752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28" grpId="0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0">
            <a:extLst>
              <a:ext uri="{FF2B5EF4-FFF2-40B4-BE49-F238E27FC236}">
                <a16:creationId xmlns:a16="http://schemas.microsoft.com/office/drawing/2014/main" id="{E43122A3-AFD8-4B43-8543-5C0AC0B9CF71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1239129"/>
            <a:ext cx="4724400" cy="1828800"/>
            <a:chOff x="2112" y="3120"/>
            <a:chExt cx="2976" cy="1152"/>
          </a:xfrm>
        </p:grpSpPr>
        <p:sp>
          <p:nvSpPr>
            <p:cNvPr id="13321" name="Oval 31">
              <a:extLst>
                <a:ext uri="{FF2B5EF4-FFF2-40B4-BE49-F238E27FC236}">
                  <a16:creationId xmlns:a16="http://schemas.microsoft.com/office/drawing/2014/main" id="{74AA36D9-4A14-4229-91BB-1D4F8B2B9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" y="370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2" name="Oval 32">
              <a:extLst>
                <a:ext uri="{FF2B5EF4-FFF2-40B4-BE49-F238E27FC236}">
                  <a16:creationId xmlns:a16="http://schemas.microsoft.com/office/drawing/2014/main" id="{6A756750-5A5F-47A8-96D8-5A69AE690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73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3" name="Line 33">
              <a:extLst>
                <a:ext uri="{FF2B5EF4-FFF2-40B4-BE49-F238E27FC236}">
                  <a16:creationId xmlns:a16="http://schemas.microsoft.com/office/drawing/2014/main" id="{C7603341-4F6D-46FB-A7AA-E448C47C22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13" y="3600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34">
              <a:extLst>
                <a:ext uri="{FF2B5EF4-FFF2-40B4-BE49-F238E27FC236}">
                  <a16:creationId xmlns:a16="http://schemas.microsoft.com/office/drawing/2014/main" id="{ADE65C33-FD4A-4178-B43F-78DAFCAE6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3634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Text Box 35">
              <a:extLst>
                <a:ext uri="{FF2B5EF4-FFF2-40B4-BE49-F238E27FC236}">
                  <a16:creationId xmlns:a16="http://schemas.microsoft.com/office/drawing/2014/main" id="{0E917BD1-BC5E-451E-9FF8-F7B52F3633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82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3326" name="Text Box 36">
              <a:extLst>
                <a:ext uri="{FF2B5EF4-FFF2-40B4-BE49-F238E27FC236}">
                  <a16:creationId xmlns:a16="http://schemas.microsoft.com/office/drawing/2014/main" id="{F0E7F8FA-D576-4979-A7F6-F8C91BDF6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3759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3327" name="Text Box 37">
              <a:extLst>
                <a:ext uri="{FF2B5EF4-FFF2-40B4-BE49-F238E27FC236}">
                  <a16:creationId xmlns:a16="http://schemas.microsoft.com/office/drawing/2014/main" id="{388AF364-1195-4C9E-8368-79DDE046A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408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328" name="Text Box 38">
              <a:extLst>
                <a:ext uri="{FF2B5EF4-FFF2-40B4-BE49-F238E27FC236}">
                  <a16:creationId xmlns:a16="http://schemas.microsoft.com/office/drawing/2014/main" id="{BBA5C21E-C8E0-4158-843F-04BAFD30C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456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3329" name="Line 39">
              <a:extLst>
                <a:ext uri="{FF2B5EF4-FFF2-40B4-BE49-F238E27FC236}">
                  <a16:creationId xmlns:a16="http://schemas.microsoft.com/office/drawing/2014/main" id="{D7CC66C0-93B1-45C6-8823-B2653013D4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259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40">
              <a:extLst>
                <a:ext uri="{FF2B5EF4-FFF2-40B4-BE49-F238E27FC236}">
                  <a16:creationId xmlns:a16="http://schemas.microsoft.com/office/drawing/2014/main" id="{9E64EDA1-2AE7-4853-98EC-9B8FBC1C5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" y="3436"/>
              <a:ext cx="864" cy="7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1" name="Rectangle 41">
              <a:extLst>
                <a:ext uri="{FF2B5EF4-FFF2-40B4-BE49-F238E27FC236}">
                  <a16:creationId xmlns:a16="http://schemas.microsoft.com/office/drawing/2014/main" id="{74714C75-273C-4DC3-A0FB-203CB58E9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716"/>
              <a:ext cx="946" cy="1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2" name="AutoShape 42">
              <a:extLst>
                <a:ext uri="{FF2B5EF4-FFF2-40B4-BE49-F238E27FC236}">
                  <a16:creationId xmlns:a16="http://schemas.microsoft.com/office/drawing/2014/main" id="{E44BA9FE-CA54-45B3-A4D7-57EB557D6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312"/>
              <a:ext cx="240" cy="240"/>
            </a:xfrm>
            <a:prstGeom prst="flowChartSummingJunction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3" name="AutoShape 43">
              <a:extLst>
                <a:ext uri="{FF2B5EF4-FFF2-40B4-BE49-F238E27FC236}">
                  <a16:creationId xmlns:a16="http://schemas.microsoft.com/office/drawing/2014/main" id="{5EDAE985-E7EB-4757-90A5-5A0AF3CC0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4032"/>
              <a:ext cx="240" cy="240"/>
            </a:xfrm>
            <a:prstGeom prst="flowChartSummingJunction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4" name="Text Box 44">
              <a:extLst>
                <a:ext uri="{FF2B5EF4-FFF2-40B4-BE49-F238E27FC236}">
                  <a16:creationId xmlns:a16="http://schemas.microsoft.com/office/drawing/2014/main" id="{53DCDC17-0D8D-4F0B-B438-561E4A4B9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12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5" name="Text Box 45">
              <a:extLst>
                <a:ext uri="{FF2B5EF4-FFF2-40B4-BE49-F238E27FC236}">
                  <a16:creationId xmlns:a16="http://schemas.microsoft.com/office/drawing/2014/main" id="{1643C4E3-477A-4C45-BF8F-A4DDFEDB6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786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6" name="Text Box 46">
              <a:extLst>
                <a:ext uri="{FF2B5EF4-FFF2-40B4-BE49-F238E27FC236}">
                  <a16:creationId xmlns:a16="http://schemas.microsoft.com/office/drawing/2014/main" id="{77E43EB0-6BC2-4787-BDBC-379349F71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456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37" name="Text Box 47">
              <a:extLst>
                <a:ext uri="{FF2B5EF4-FFF2-40B4-BE49-F238E27FC236}">
                  <a16:creationId xmlns:a16="http://schemas.microsoft.com/office/drawing/2014/main" id="{55C60C94-09F6-45C4-AA9D-08F70F467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504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38" name="Text Box 48">
              <a:extLst>
                <a:ext uri="{FF2B5EF4-FFF2-40B4-BE49-F238E27FC236}">
                  <a16:creationId xmlns:a16="http://schemas.microsoft.com/office/drawing/2014/main" id="{13E0E8D7-355A-4DD1-A4A9-1DDD0DCFE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6" y="360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3315" name="Oval 49">
            <a:extLst>
              <a:ext uri="{FF2B5EF4-FFF2-40B4-BE49-F238E27FC236}">
                <a16:creationId xmlns:a16="http://schemas.microsoft.com/office/drawing/2014/main" id="{655B878B-5802-4DED-9151-15019BC20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86729"/>
            <a:ext cx="1295400" cy="53340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9" tIns="45705" rIns="91409" bIns="4570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11314" name="Text Box 50">
            <a:extLst>
              <a:ext uri="{FF2B5EF4-FFF2-40B4-BE49-F238E27FC236}">
                <a16:creationId xmlns:a16="http://schemas.microsoft.com/office/drawing/2014/main" id="{20A275BD-5455-4E62-AB6B-54409839D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20330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tính điện trở đoạn mạch MN ta phải làm gì?</a:t>
            </a:r>
          </a:p>
        </p:txBody>
      </p:sp>
      <p:sp>
        <p:nvSpPr>
          <p:cNvPr id="11315" name="Text Box 51">
            <a:extLst>
              <a:ext uri="{FF2B5EF4-FFF2-40B4-BE49-F238E27FC236}">
                <a16:creationId xmlns:a16="http://schemas.microsoft.com/office/drawing/2014/main" id="{FEBCA5BE-DE32-4BDD-BD30-23673580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06129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trở tương đương của hai đèn tính bằng công thức nào?</a:t>
            </a:r>
          </a:p>
        </p:txBody>
      </p:sp>
      <p:sp>
        <p:nvSpPr>
          <p:cNvPr id="11316" name="Text Box 52">
            <a:extLst>
              <a:ext uri="{FF2B5EF4-FFF2-40B4-BE49-F238E27FC236}">
                <a16:creationId xmlns:a16="http://schemas.microsoft.com/office/drawing/2014/main" id="{29557C99-4502-46E1-9F44-B90A090E7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34929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trở R</a:t>
            </a:r>
            <a:r>
              <a:rPr lang="en-US" altLang="en-US" sz="28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điện trở </a:t>
            </a:r>
            <a:r>
              <a:rPr lang="en-US" altLang="en-US" sz="28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đương của R</a:t>
            </a:r>
            <a:r>
              <a:rPr lang="en-US" altLang="en-US" sz="28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nối tiếp với R</a:t>
            </a:r>
            <a:r>
              <a:rPr lang="en-US" altLang="en-US" sz="28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 giá trị R</a:t>
            </a:r>
            <a:r>
              <a:rPr lang="en-US" altLang="en-US" sz="28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tính như thế nào?</a:t>
            </a:r>
          </a:p>
        </p:txBody>
      </p:sp>
      <p:sp>
        <p:nvSpPr>
          <p:cNvPr id="11317" name="Text Box 53">
            <a:extLst>
              <a:ext uri="{FF2B5EF4-FFF2-40B4-BE49-F238E27FC236}">
                <a16:creationId xmlns:a16="http://schemas.microsoft.com/office/drawing/2014/main" id="{CB40B06C-1BA2-4C30-9ECE-43B5DB5D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2033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</a:p>
        </p:txBody>
      </p:sp>
      <p:sp>
        <p:nvSpPr>
          <p:cNvPr id="11319" name="Text Box 55">
            <a:extLst>
              <a:ext uri="{FF2B5EF4-FFF2-40B4-BE49-F238E27FC236}">
                <a16:creationId xmlns:a16="http://schemas.microsoft.com/office/drawing/2014/main" id="{F55F3671-CD54-4B27-90A1-0AC5AEDDF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972930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5" rIns="91409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trở của dây nối R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tính như thế nào?</a:t>
            </a:r>
          </a:p>
        </p:txBody>
      </p:sp>
      <p:sp>
        <p:nvSpPr>
          <p:cNvPr id="27" name="Hình chữ nhật 26">
            <a:extLst>
              <a:ext uri="{FF2B5EF4-FFF2-40B4-BE49-F238E27FC236}">
                <a16:creationId xmlns:a16="http://schemas.microsoft.com/office/drawing/2014/main" id="{621E6972-7CCD-47C7-BA71-6DF4619499C6}"/>
              </a:ext>
            </a:extLst>
          </p:cNvPr>
          <p:cNvSpPr/>
          <p:nvPr/>
        </p:nvSpPr>
        <p:spPr>
          <a:xfrm>
            <a:off x="1308295" y="219220"/>
            <a:ext cx="1170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 12 – BÀI 11: BÀI TẬ VẬN DỤNG ĐL ÔM VÀ CT TÍNH ĐIỆN TRỞ DÂY DẪN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4" grpId="0"/>
      <p:bldP spid="11315" grpId="0"/>
      <p:bldP spid="11316" grpId="0"/>
      <p:bldP spid="11317" grpId="0"/>
      <p:bldP spid="11319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691</Words>
  <Application>Microsoft Office PowerPoint</Application>
  <PresentationFormat>Màn hình rộng</PresentationFormat>
  <Paragraphs>88</Paragraphs>
  <Slides>7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3" baseType="lpstr">
      <vt:lpstr>.VnTime</vt:lpstr>
      <vt:lpstr>Arial</vt:lpstr>
      <vt:lpstr>Calibri</vt:lpstr>
      <vt:lpstr>Calibri Light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Admin</dc:creator>
  <cp:lastModifiedBy>Admin</cp:lastModifiedBy>
  <cp:revision>1</cp:revision>
  <dcterms:created xsi:type="dcterms:W3CDTF">2020-10-18T15:09:04Z</dcterms:created>
  <dcterms:modified xsi:type="dcterms:W3CDTF">2020-10-18T15:27:30Z</dcterms:modified>
</cp:coreProperties>
</file>